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4"/>
  </p:notesMasterIdLst>
  <p:sldIdLst>
    <p:sldId id="258" r:id="rId4"/>
    <p:sldId id="306" r:id="rId5"/>
    <p:sldId id="307" r:id="rId6"/>
    <p:sldId id="259" r:id="rId7"/>
    <p:sldId id="260" r:id="rId8"/>
    <p:sldId id="261" r:id="rId9"/>
    <p:sldId id="262" r:id="rId10"/>
    <p:sldId id="263" r:id="rId11"/>
    <p:sldId id="305" r:id="rId12"/>
    <p:sldId id="278" r:id="rId13"/>
    <p:sldId id="309" r:id="rId14"/>
    <p:sldId id="279" r:id="rId15"/>
    <p:sldId id="308" r:id="rId16"/>
    <p:sldId id="280" r:id="rId17"/>
    <p:sldId id="284" r:id="rId18"/>
    <p:sldId id="310" r:id="rId19"/>
    <p:sldId id="311" r:id="rId20"/>
    <p:sldId id="312" r:id="rId21"/>
    <p:sldId id="285" r:id="rId22"/>
    <p:sldId id="313" r:id="rId2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9698" name="页眉占位符 2969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29699" name="日期占位符 2969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29700" name="幻灯片图像占位符 29699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9701" name="文本占位符 29700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9702" name="页脚占位符 2970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altLang="en-US" sz="1200" dirty="0"/>
          </a:p>
        </p:txBody>
      </p:sp>
      <p:sp>
        <p:nvSpPr>
          <p:cNvPr id="29703" name="灯片编号占位符 2970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735" y="274638"/>
            <a:ext cx="2060178" cy="5880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61104" cy="5880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5409" y="1628775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735" y="274638"/>
            <a:ext cx="2060178" cy="5880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61104" cy="5880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5409" y="1628775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png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3.png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032" name="图片 1031" descr="孔隆教育PPT模板(下)副本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6670675"/>
            <a:ext cx="9144000" cy="214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3" name="图片 1032" descr="孔隆教育PPT模板(上)空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260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4" name="图片 1033" descr="孔隆教育LOGO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172450" y="0"/>
            <a:ext cx="576263" cy="265113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rgbClr val="0000FF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032" name="图片 1031" descr="孔隆教育PPT模板(下)副本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6670675"/>
            <a:ext cx="9144000" cy="214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3" name="图片 1032" descr="孔隆教育PPT模板(上)空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260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4" name="图片 1033" descr="孔隆教育LOGO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172450" y="0"/>
            <a:ext cx="576263" cy="265113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rgbClr val="0000FF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2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2.png"/><Relationship Id="rId3" Type="http://schemas.microsoft.com/office/2007/relationships/media" Target="../media/media2.mp3"/><Relationship Id="rId2" Type="http://schemas.openxmlformats.org/officeDocument/2006/relationships/audio" Target="../media/media2.mp3"/><Relationship Id="rId1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2.png"/><Relationship Id="rId2" Type="http://schemas.microsoft.com/office/2007/relationships/media" Target="../media/media3.mp3"/><Relationship Id="rId1" Type="http://schemas.openxmlformats.org/officeDocument/2006/relationships/audio" Target="../media/media3.mp3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2"/>
          <p:cNvSpPr txBox="1"/>
          <p:nvPr/>
        </p:nvSpPr>
        <p:spPr>
          <a:xfrm>
            <a:off x="914400" y="1219200"/>
            <a:ext cx="7416800" cy="1766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  <a:latin typeface="Times New Roman" panose="02020603050405020304" pitchFamily="18" charset="0"/>
              </a:rPr>
              <a:t>Unit 7</a:t>
            </a:r>
            <a:endParaRPr lang="en-US" altLang="zh-CN" sz="4400" b="1">
              <a:solidFill>
                <a:srgbClr val="0000CC"/>
              </a:solidFill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  <a:latin typeface="Times New Roman" panose="02020603050405020304" pitchFamily="18" charset="0"/>
              </a:rPr>
              <a:t>Will people have robots?</a:t>
            </a:r>
            <a:endParaRPr lang="en-US" altLang="zh-CN" sz="4400" b="1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5" name="WordArt 6"/>
          <p:cNvSpPr>
            <a:spLocks noTextEdit="1"/>
          </p:cNvSpPr>
          <p:nvPr/>
        </p:nvSpPr>
        <p:spPr>
          <a:xfrm>
            <a:off x="1981200" y="3429000"/>
            <a:ext cx="4968875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0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Section A 1a-2d</a:t>
            </a:r>
            <a:endParaRPr lang="zh-CN" altLang="en-US" sz="40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Oval 8"/>
          <p:cNvSpPr/>
          <p:nvPr/>
        </p:nvSpPr>
        <p:spPr>
          <a:xfrm>
            <a:off x="2819400" y="609600"/>
            <a:ext cx="1066800" cy="457200"/>
          </a:xfrm>
          <a:prstGeom prst="ellipse">
            <a:avLst/>
          </a:prstGeom>
          <a:solidFill>
            <a:schemeClr val="bg1">
              <a:alpha val="0"/>
            </a:schemeClr>
          </a:solidFill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35843" name="Rectangle 5"/>
          <p:cNvSpPr/>
          <p:nvPr/>
        </p:nvSpPr>
        <p:spPr>
          <a:xfrm>
            <a:off x="381000" y="533400"/>
            <a:ext cx="80073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1b Listen and circle questions you hear in 1a.</a:t>
            </a:r>
            <a:endParaRPr lang="en-US" altLang="zh-CN" sz="3200" b="1" dirty="0">
              <a:solidFill>
                <a:schemeClr val="accent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5845" name="Rectangle 10"/>
          <p:cNvSpPr/>
          <p:nvPr/>
        </p:nvSpPr>
        <p:spPr>
          <a:xfrm>
            <a:off x="533400" y="1447800"/>
            <a:ext cx="8458200" cy="5043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lnSpc>
                <a:spcPct val="85000"/>
              </a:lnSpc>
              <a:spcBef>
                <a:spcPct val="50000"/>
              </a:spcBef>
              <a:buAutoNum type="arabicPeriod"/>
            </a:pPr>
            <a:r>
              <a:rPr lang="en-US" altLang="zh-CN" sz="3200" b="1" dirty="0">
                <a:latin typeface="Times New Roman" panose="02020603050405020304" pitchFamily="18" charset="0"/>
              </a:rPr>
              <a:t>People will have robots in their homes.</a:t>
            </a:r>
            <a:endParaRPr lang="en-US" altLang="zh-CN" sz="3200" b="1" dirty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85000"/>
              </a:lnSpc>
              <a:spcBef>
                <a:spcPct val="50000"/>
              </a:spcBef>
              <a:buAutoNum type="arabicPeriod"/>
            </a:pPr>
            <a:r>
              <a:rPr lang="en-US" altLang="zh-CN" sz="3200" b="1" dirty="0">
                <a:latin typeface="Times New Roman" panose="02020603050405020304" pitchFamily="18" charset="0"/>
              </a:rPr>
              <a:t>People won’t use money. Everything will be free.</a:t>
            </a:r>
            <a:endParaRPr lang="en-US" altLang="zh-CN" sz="3200" b="1" dirty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85000"/>
              </a:lnSpc>
              <a:spcBef>
                <a:spcPct val="50000"/>
              </a:spcBef>
              <a:buAutoNum type="arabicPeriod"/>
            </a:pPr>
            <a:r>
              <a:rPr lang="en-US" altLang="zh-CN" sz="3200" b="1" dirty="0">
                <a:latin typeface="Times New Roman" panose="02020603050405020304" pitchFamily="18" charset="0"/>
              </a:rPr>
              <a:t>Books will only be on computers, not on paper.</a:t>
            </a:r>
            <a:endParaRPr lang="en-US" altLang="zh-CN" sz="3200" b="1" dirty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85000"/>
              </a:lnSpc>
              <a:spcBef>
                <a:spcPct val="50000"/>
              </a:spcBef>
              <a:buAutoNum type="arabicPeriod"/>
            </a:pPr>
            <a:r>
              <a:rPr lang="en-US" altLang="zh-CN" sz="3200" b="1" dirty="0">
                <a:latin typeface="Times New Roman" panose="02020603050405020304" pitchFamily="18" charset="0"/>
              </a:rPr>
              <a:t>Kids won’t go to school. They’ll study at home on computers.</a:t>
            </a:r>
            <a:endParaRPr lang="en-US" altLang="zh-CN" sz="3200" b="1" dirty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85000"/>
              </a:lnSpc>
              <a:spcBef>
                <a:spcPct val="50000"/>
              </a:spcBef>
              <a:buAutoNum type="arabicPeriod"/>
            </a:pPr>
            <a:r>
              <a:rPr lang="en-US" altLang="zh-CN" sz="3200" b="1" dirty="0">
                <a:latin typeface="Times New Roman" panose="02020603050405020304" pitchFamily="18" charset="0"/>
              </a:rPr>
              <a:t>There will only be one country.</a:t>
            </a:r>
            <a:endParaRPr lang="en-US" altLang="zh-CN" sz="3200" b="1" dirty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85000"/>
              </a:lnSpc>
              <a:spcBef>
                <a:spcPct val="50000"/>
              </a:spcBef>
              <a:buAutoNum type="arabicPeriod"/>
            </a:pPr>
            <a:r>
              <a:rPr lang="en-US" altLang="zh-CN" sz="3200" b="1" dirty="0">
                <a:latin typeface="Times New Roman" panose="02020603050405020304" pitchFamily="18" charset="0"/>
              </a:rPr>
              <a:t>People will live to be 200 years old.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19467" name="Oval 11"/>
          <p:cNvSpPr/>
          <p:nvPr/>
        </p:nvSpPr>
        <p:spPr>
          <a:xfrm>
            <a:off x="228600" y="1447800"/>
            <a:ext cx="1066800" cy="457200"/>
          </a:xfrm>
          <a:prstGeom prst="ellipse">
            <a:avLst/>
          </a:prstGeom>
          <a:solidFill>
            <a:schemeClr val="bg1">
              <a:alpha val="0"/>
            </a:schemeClr>
          </a:solidFill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19468" name="Oval 12"/>
          <p:cNvSpPr/>
          <p:nvPr/>
        </p:nvSpPr>
        <p:spPr>
          <a:xfrm>
            <a:off x="228600" y="2209800"/>
            <a:ext cx="1066800" cy="457200"/>
          </a:xfrm>
          <a:prstGeom prst="ellipse">
            <a:avLst/>
          </a:prstGeom>
          <a:solidFill>
            <a:schemeClr val="bg1">
              <a:alpha val="0"/>
            </a:schemeClr>
          </a:solidFill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19469" name="Oval 13"/>
          <p:cNvSpPr/>
          <p:nvPr/>
        </p:nvSpPr>
        <p:spPr>
          <a:xfrm>
            <a:off x="0" y="4191000"/>
            <a:ext cx="1066800" cy="457200"/>
          </a:xfrm>
          <a:prstGeom prst="ellipse">
            <a:avLst/>
          </a:prstGeom>
          <a:solidFill>
            <a:schemeClr val="bg1">
              <a:alpha val="0"/>
            </a:schemeClr>
          </a:solidFill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19470" name="Oval 14"/>
          <p:cNvSpPr/>
          <p:nvPr/>
        </p:nvSpPr>
        <p:spPr>
          <a:xfrm>
            <a:off x="0" y="5334000"/>
            <a:ext cx="1066800" cy="457200"/>
          </a:xfrm>
          <a:prstGeom prst="ellipse">
            <a:avLst/>
          </a:prstGeom>
          <a:solidFill>
            <a:schemeClr val="bg1">
              <a:alpha val="0"/>
            </a:schemeClr>
          </a:solidFill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dirty="0">
              <a:latin typeface="Arial" panose="020B0604020202020204" pitchFamily="34" charset="0"/>
            </a:endParaRPr>
          </a:p>
        </p:txBody>
      </p:sp>
      <p:pic>
        <p:nvPicPr>
          <p:cNvPr id="2" name="Unit_07_SectionA 1b">
            <a:hlinkClick r:id="" action="ppaction://media"/>
          </p:cNvPr>
          <p:cNvPicPr/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059420" y="1113155"/>
            <a:ext cx="619125" cy="61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29" dur="4911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9467" grpId="0" animBg="1"/>
      <p:bldP spid="19468" grpId="0" animBg="1"/>
      <p:bldP spid="19469" grpId="0" animBg="1"/>
      <p:bldP spid="1947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6" name="Picture 6" descr="201008~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85800"/>
            <a:ext cx="9144000" cy="6019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7" name="Text Box 4"/>
          <p:cNvSpPr txBox="1"/>
          <p:nvPr/>
        </p:nvSpPr>
        <p:spPr>
          <a:xfrm>
            <a:off x="3276600" y="1295400"/>
            <a:ext cx="488950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54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Language Goal:</a:t>
            </a:r>
            <a:endParaRPr lang="en-US" altLang="zh-CN" sz="5400" b="1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48" name="Text Box 5"/>
          <p:cNvSpPr txBox="1"/>
          <p:nvPr/>
        </p:nvSpPr>
        <p:spPr>
          <a:xfrm>
            <a:off x="3276600" y="2514600"/>
            <a:ext cx="508000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5400" b="1" i="1" dirty="0">
                <a:solidFill>
                  <a:srgbClr val="FF0066"/>
                </a:solidFill>
                <a:latin typeface="Times New Roman" panose="02020603050405020304" pitchFamily="18" charset="0"/>
              </a:rPr>
              <a:t>Make predictions</a:t>
            </a:r>
            <a:endParaRPr lang="en-US" altLang="zh-CN" sz="5400" b="1" i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5"/>
          <p:cNvSpPr/>
          <p:nvPr/>
        </p:nvSpPr>
        <p:spPr>
          <a:xfrm>
            <a:off x="533400" y="457200"/>
            <a:ext cx="7013575" cy="10668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1c Ask and answer questions about the </a:t>
            </a:r>
            <a:endParaRPr lang="en-US" altLang="zh-CN" sz="32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predictions in 1a.</a:t>
            </a:r>
            <a:endParaRPr lang="en-US" altLang="zh-CN" sz="3200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6867" name="Text Box 6"/>
          <p:cNvSpPr txBox="1"/>
          <p:nvPr/>
        </p:nvSpPr>
        <p:spPr>
          <a:xfrm>
            <a:off x="838200" y="2209800"/>
            <a:ext cx="7568565" cy="25533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Will people use money in 100 years?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pPr eaLnBrk="0" hangingPunct="0"/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No, they won</a:t>
            </a:r>
            <a:r>
              <a:rPr lang="en-US" altLang="zh-CN" sz="3200" b="1" dirty="0">
                <a:latin typeface="Arial" panose="020B0604020202020204" pitchFamily="34" charset="0"/>
                <a:cs typeface="Times New Roman" panose="02020603050405020304" pitchFamily="18" charset="0"/>
              </a:rPr>
              <a:t>’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 Everything will be free. </a:t>
            </a:r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Will people live to be 200 years old?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pPr eaLnBrk="0" hangingPunct="0"/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Yes, they will.</a:t>
            </a:r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32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4" descr="A-l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81000"/>
            <a:ext cx="9144000" cy="6477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7890" name="Picture 10" descr="A-2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71800" y="990600"/>
            <a:ext cx="5410200" cy="1524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3" name="AutoShape 9"/>
          <p:cNvSpPr>
            <a:spLocks noChangeArrowheads="1"/>
          </p:cNvSpPr>
          <p:nvPr/>
        </p:nvSpPr>
        <p:spPr bwMode="auto">
          <a:xfrm>
            <a:off x="152400" y="1905000"/>
            <a:ext cx="8686800" cy="4679950"/>
          </a:xfrm>
          <a:prstGeom prst="horizontalScroll">
            <a:avLst>
              <a:gd name="adj" fmla="val 7713"/>
            </a:avLst>
          </a:prstGeom>
          <a:gradFill rotWithShape="1">
            <a:gsLst>
              <a:gs pos="0">
                <a:srgbClr val="FFFF99">
                  <a:alpha val="48000"/>
                </a:srgbClr>
              </a:gs>
              <a:gs pos="50000">
                <a:srgbClr val="FFFF99">
                  <a:gamma/>
                  <a:tint val="0"/>
                  <a:invGamma/>
                </a:srgbClr>
              </a:gs>
              <a:gs pos="100000">
                <a:srgbClr val="FFFF99">
                  <a:alpha val="48000"/>
                </a:srgbClr>
              </a:gs>
            </a:gsLst>
            <a:lin ang="5400000" scaled="1"/>
          </a:gradFill>
          <a:ln w="19050">
            <a:solidFill>
              <a:srgbClr val="993366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7894" name="Rectangle 5"/>
          <p:cNvSpPr/>
          <p:nvPr/>
        </p:nvSpPr>
        <p:spPr>
          <a:xfrm>
            <a:off x="304800" y="457200"/>
            <a:ext cx="7116763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2a Listen and circle the words you hear.</a:t>
            </a:r>
            <a:endParaRPr lang="en-US" altLang="zh-CN" sz="3200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7895" name="Text Box 6"/>
          <p:cNvSpPr txBox="1"/>
          <p:nvPr/>
        </p:nvSpPr>
        <p:spPr>
          <a:xfrm>
            <a:off x="609600" y="2438400"/>
            <a:ext cx="8018463" cy="41640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0" hangingPunct="0">
              <a:lnSpc>
                <a:spcPct val="150000"/>
              </a:lnSpc>
              <a:buAutoNum type="arabicPeriod"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will be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/ less / fewer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people.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pPr marL="342900" indent="-342900" eaLnBrk="0" hangingPunct="0">
              <a:lnSpc>
                <a:spcPct val="150000"/>
              </a:lnSpc>
              <a:buAutoNum type="arabicPeriod"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will be (more / less / fewer) free time.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pPr marL="342900" indent="-342900" eaLnBrk="0" hangingPunct="0">
              <a:lnSpc>
                <a:spcPct val="150000"/>
              </a:lnSpc>
              <a:buAutoNum type="arabicPeriod"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will be (more / less / fewer) cars.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pPr marL="342900" indent="-342900" eaLnBrk="0" hangingPunct="0">
              <a:lnSpc>
                <a:spcPct val="150000"/>
              </a:lnSpc>
              <a:buAutoNum type="arabicPeriod"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will be (more / less / fewer) pollution.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pPr marL="342900" indent="-342900" eaLnBrk="0" hangingPunct="0">
              <a:lnSpc>
                <a:spcPct val="150000"/>
              </a:lnSpc>
              <a:buAutoNum type="arabicPeriod"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will be (more / less / fewer) trees.</a:t>
            </a:r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</a:pP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37897" name="Oval 8"/>
          <p:cNvSpPr/>
          <p:nvPr/>
        </p:nvSpPr>
        <p:spPr>
          <a:xfrm>
            <a:off x="2743200" y="533400"/>
            <a:ext cx="914400" cy="457200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21515" name="Oval 11"/>
          <p:cNvSpPr/>
          <p:nvPr/>
        </p:nvSpPr>
        <p:spPr>
          <a:xfrm>
            <a:off x="3581400" y="2743200"/>
            <a:ext cx="1066800" cy="457200"/>
          </a:xfrm>
          <a:prstGeom prst="ellipse">
            <a:avLst/>
          </a:prstGeom>
          <a:solidFill>
            <a:schemeClr val="bg1">
              <a:alpha val="0"/>
            </a:schemeClr>
          </a:solidFill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21516" name="Oval 12"/>
          <p:cNvSpPr/>
          <p:nvPr/>
        </p:nvSpPr>
        <p:spPr>
          <a:xfrm>
            <a:off x="4572000" y="3429000"/>
            <a:ext cx="1066800" cy="457200"/>
          </a:xfrm>
          <a:prstGeom prst="ellipse">
            <a:avLst/>
          </a:prstGeom>
          <a:solidFill>
            <a:schemeClr val="bg1">
              <a:alpha val="0"/>
            </a:schemeClr>
          </a:solidFill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21517" name="Oval 13"/>
          <p:cNvSpPr/>
          <p:nvPr/>
        </p:nvSpPr>
        <p:spPr>
          <a:xfrm>
            <a:off x="5715000" y="4191000"/>
            <a:ext cx="1066800" cy="457200"/>
          </a:xfrm>
          <a:prstGeom prst="ellipse">
            <a:avLst/>
          </a:prstGeom>
          <a:solidFill>
            <a:schemeClr val="bg1">
              <a:alpha val="0"/>
            </a:schemeClr>
          </a:solidFill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21518" name="Oval 14"/>
          <p:cNvSpPr/>
          <p:nvPr/>
        </p:nvSpPr>
        <p:spPr>
          <a:xfrm>
            <a:off x="4648200" y="4876800"/>
            <a:ext cx="1066800" cy="457200"/>
          </a:xfrm>
          <a:prstGeom prst="ellipse">
            <a:avLst/>
          </a:prstGeom>
          <a:solidFill>
            <a:schemeClr val="bg1">
              <a:alpha val="0"/>
            </a:schemeClr>
          </a:solidFill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21519" name="Oval 15"/>
          <p:cNvSpPr/>
          <p:nvPr/>
        </p:nvSpPr>
        <p:spPr>
          <a:xfrm>
            <a:off x="5562600" y="5638800"/>
            <a:ext cx="1066800" cy="457200"/>
          </a:xfrm>
          <a:prstGeom prst="ellipse">
            <a:avLst/>
          </a:prstGeom>
          <a:solidFill>
            <a:schemeClr val="bg1">
              <a:alpha val="0"/>
            </a:schemeClr>
          </a:solidFill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dirty="0">
              <a:latin typeface="Arial" panose="020B0604020202020204" pitchFamily="34" charset="0"/>
            </a:endParaRPr>
          </a:p>
        </p:txBody>
      </p:sp>
      <p:pic>
        <p:nvPicPr>
          <p:cNvPr id="2" name="Unit_07_SectionA 2a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79170" y="1161415"/>
            <a:ext cx="619125" cy="61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35" dur="509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6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1515" grpId="0" animBg="1"/>
      <p:bldP spid="21516" grpId="0" animBg="1"/>
      <p:bldP spid="21517" grpId="0" animBg="1"/>
      <p:bldP spid="21518" grpId="0" animBg="1"/>
      <p:bldP spid="215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Rectangle 5"/>
          <p:cNvSpPr/>
          <p:nvPr/>
        </p:nvSpPr>
        <p:spPr>
          <a:xfrm>
            <a:off x="533400" y="609600"/>
            <a:ext cx="7826375" cy="10668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2b Listen again. Check ( </a:t>
            </a:r>
            <a:r>
              <a:rPr lang="en-US" altLang="zh-CN" sz="3200" b="1" dirty="0">
                <a:solidFill>
                  <a:schemeClr val="accent2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r>
              <a:rPr lang="en-US" altLang="zh-CN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the predictions </a:t>
            </a:r>
            <a:endParaRPr lang="en-US" altLang="zh-CN" sz="32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you hear.</a:t>
            </a:r>
            <a:endParaRPr lang="en-US" altLang="zh-CN" sz="3200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41987" name="Text Box 6"/>
          <p:cNvSpPr txBox="1"/>
          <p:nvPr/>
        </p:nvSpPr>
        <p:spPr>
          <a:xfrm>
            <a:off x="609600" y="1828800"/>
            <a:ext cx="8077200" cy="41640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 eaLnBrk="0" hangingPunct="0">
              <a:lnSpc>
                <a:spcPct val="150000"/>
              </a:lnSpc>
              <a:buAutoNum type="arabicPeriod"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will be fewer people.            _______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pPr marL="342900" indent="-342900" eaLnBrk="0" hangingPunct="0">
              <a:lnSpc>
                <a:spcPct val="150000"/>
              </a:lnSpc>
              <a:buAutoNum type="arabicPeriod"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will be less free time.            ______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pPr marL="342900" indent="-342900" eaLnBrk="0" hangingPunct="0">
              <a:lnSpc>
                <a:spcPct val="150000"/>
              </a:lnSpc>
              <a:buAutoNum type="arabicPeriod"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People will use the subways less.   ______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pPr marL="342900" indent="-342900" eaLnBrk="0" hangingPunct="0">
              <a:lnSpc>
                <a:spcPct val="150000"/>
              </a:lnSpc>
              <a:buAutoNum type="arabicPeriod"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will be more pollution.         ______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pPr marL="342900" indent="-342900" eaLnBrk="0" hangingPunct="0">
              <a:lnSpc>
                <a:spcPct val="150000"/>
              </a:lnSpc>
              <a:buAutoNum type="arabicPeriod"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Cities will be very big and crowded.  ____</a:t>
            </a:r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</a:pP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22536" name="Rectangle 8"/>
          <p:cNvSpPr/>
          <p:nvPr/>
        </p:nvSpPr>
        <p:spPr>
          <a:xfrm>
            <a:off x="7162800" y="2057400"/>
            <a:ext cx="592138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en-US" altLang="zh-CN" sz="3200" b="1" dirty="0">
              <a:solidFill>
                <a:srgbClr val="FF0000"/>
              </a:solidFill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sp>
        <p:nvSpPr>
          <p:cNvPr id="22537" name="Rectangle 9"/>
          <p:cNvSpPr/>
          <p:nvPr/>
        </p:nvSpPr>
        <p:spPr>
          <a:xfrm>
            <a:off x="7239000" y="2743200"/>
            <a:ext cx="592138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en-US" altLang="zh-CN" sz="3200" b="1" dirty="0">
              <a:solidFill>
                <a:srgbClr val="FF0000"/>
              </a:solidFill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sp>
        <p:nvSpPr>
          <p:cNvPr id="22538" name="Rectangle 10"/>
          <p:cNvSpPr/>
          <p:nvPr/>
        </p:nvSpPr>
        <p:spPr>
          <a:xfrm>
            <a:off x="7543800" y="4876800"/>
            <a:ext cx="592138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en-US" altLang="zh-CN" sz="3200" b="1" dirty="0">
              <a:solidFill>
                <a:srgbClr val="FF0000"/>
              </a:solidFill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pic>
        <p:nvPicPr>
          <p:cNvPr id="2" name="Unit_07_SectionA 2b">
            <a:hlinkClick r:id="" action="ppaction://media"/>
          </p:cNvPr>
          <p:cNvPicPr/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733165" y="1296670"/>
            <a:ext cx="619125" cy="61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22" dur="5012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2536" grpId="0"/>
      <p:bldP spid="22537" grpId="0"/>
      <p:bldP spid="225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Text Box 2"/>
          <p:cNvSpPr txBox="1"/>
          <p:nvPr/>
        </p:nvSpPr>
        <p:spPr>
          <a:xfrm>
            <a:off x="1835150" y="1052513"/>
            <a:ext cx="3994150" cy="720725"/>
          </a:xfrm>
          <a:prstGeom prst="rect">
            <a:avLst/>
          </a:prstGeom>
          <a:solidFill>
            <a:srgbClr val="33CCCC">
              <a:alpha val="70195"/>
            </a:srgbClr>
          </a:solidFill>
          <a:ln w="9525">
            <a:noFill/>
          </a:ln>
        </p:spPr>
        <p:txBody>
          <a:bodyPr wrap="none"/>
          <a:p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fewer   less    more</a:t>
            </a:r>
            <a:endParaRPr lang="en-US" altLang="zh-CN" sz="3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15" name="Text Box 3"/>
          <p:cNvSpPr txBox="1"/>
          <p:nvPr/>
        </p:nvSpPr>
        <p:spPr>
          <a:xfrm>
            <a:off x="395288" y="2565400"/>
            <a:ext cx="8208962" cy="2303463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fewer </a:t>
            </a:r>
            <a:r>
              <a:rPr lang="zh-CN" altLang="en-US" sz="32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更少的</a:t>
            </a:r>
            <a:r>
              <a:rPr lang="en-US" altLang="zh-CN" sz="32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, </a:t>
            </a:r>
            <a:r>
              <a:rPr lang="zh-CN" altLang="en-US" sz="32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修饰可数名词</a:t>
            </a:r>
            <a:endParaRPr lang="zh-CN" altLang="en-US" sz="3200" b="1" dirty="0">
              <a:solidFill>
                <a:srgbClr val="000099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less    </a:t>
            </a:r>
            <a:r>
              <a:rPr lang="zh-CN" altLang="en-US" sz="32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更少的</a:t>
            </a:r>
            <a:r>
              <a:rPr lang="en-US" altLang="zh-CN" sz="32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, </a:t>
            </a:r>
            <a:r>
              <a:rPr lang="zh-CN" altLang="en-US" sz="32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修饰不可数名词</a:t>
            </a:r>
            <a:endParaRPr lang="zh-CN" altLang="en-US" sz="3200" b="1" dirty="0">
              <a:solidFill>
                <a:srgbClr val="000099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more </a:t>
            </a:r>
            <a:r>
              <a:rPr lang="zh-CN" altLang="en-US" sz="32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更多的</a:t>
            </a:r>
            <a:r>
              <a:rPr lang="en-US" altLang="zh-CN" sz="32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, </a:t>
            </a:r>
            <a:r>
              <a:rPr lang="zh-CN" altLang="en-US" sz="32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可以修饰可数和不可数名词</a:t>
            </a:r>
            <a:endParaRPr lang="zh-CN" altLang="en-US" sz="3200" b="1" dirty="0">
              <a:solidFill>
                <a:srgbClr val="000099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9938" name="表格 39937"/>
          <p:cNvGraphicFramePr/>
          <p:nvPr/>
        </p:nvGraphicFramePr>
        <p:xfrm>
          <a:off x="533400" y="914400"/>
          <a:ext cx="7924800" cy="4926013"/>
        </p:xfrm>
        <a:graphic>
          <a:graphicData uri="http://schemas.openxmlformats.org/drawingml/2006/table">
            <a:tbl>
              <a:tblPr/>
              <a:tblGrid>
                <a:gridCol w="1219200"/>
                <a:gridCol w="2133600"/>
                <a:gridCol w="1814513"/>
                <a:gridCol w="1309687"/>
                <a:gridCol w="1447800"/>
              </a:tblGrid>
              <a:tr h="5588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zh-CN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0" dirty="0">
                          <a:latin typeface="Times New Roman" panose="02020603050405020304" pitchFamily="18" charset="0"/>
                        </a:rPr>
                        <a:t>意思</a:t>
                      </a:r>
                      <a:endParaRPr lang="zh-CN" altLang="en-US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0" dirty="0">
                          <a:latin typeface="Times New Roman" panose="02020603050405020304" pitchFamily="18" charset="0"/>
                        </a:rPr>
                        <a:t>用法</a:t>
                      </a:r>
                      <a:endParaRPr lang="zh-CN" altLang="en-US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0" dirty="0">
                          <a:latin typeface="Times New Roman" panose="02020603050405020304" pitchFamily="18" charset="0"/>
                        </a:rPr>
                        <a:t>比较级</a:t>
                      </a:r>
                      <a:endParaRPr lang="zh-CN" altLang="en-US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0" dirty="0">
                          <a:latin typeface="Times New Roman" panose="02020603050405020304" pitchFamily="18" charset="0"/>
                        </a:rPr>
                        <a:t>最高级</a:t>
                      </a:r>
                      <a:endParaRPr lang="zh-CN" altLang="en-US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</a:tr>
              <a:tr h="1112838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0" dirty="0">
                          <a:latin typeface="Times New Roman" panose="02020603050405020304" pitchFamily="18" charset="0"/>
                        </a:rPr>
                        <a:t>few</a:t>
                      </a:r>
                      <a:endParaRPr lang="zh-CN" altLang="en-US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0" dirty="0">
                          <a:latin typeface="Times New Roman" panose="02020603050405020304" pitchFamily="18" charset="0"/>
                        </a:rPr>
                        <a:t>一些（否定）</a:t>
                      </a:r>
                      <a:endParaRPr lang="zh-CN" altLang="en-US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0" dirty="0">
                          <a:latin typeface="Times New Roman" panose="02020603050405020304" pitchFamily="18" charset="0"/>
                        </a:rPr>
                        <a:t>修饰</a:t>
                      </a:r>
                      <a:r>
                        <a:rPr lang="zh-CN" altLang="en-US" b="0" dirty="0">
                          <a:solidFill>
                            <a:srgbClr val="3333CC"/>
                          </a:solidFill>
                          <a:latin typeface="Times New Roman" panose="02020603050405020304" pitchFamily="18" charset="0"/>
                        </a:rPr>
                        <a:t>可数名词</a:t>
                      </a:r>
                      <a:endParaRPr lang="zh-CN" altLang="en-US" b="0" dirty="0">
                        <a:solidFill>
                          <a:srgbClr val="3333CC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</a:rPr>
                        <a:t>fewer</a:t>
                      </a:r>
                      <a:endParaRPr lang="zh-CN" altLang="en-US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0" dirty="0">
                          <a:latin typeface="Times New Roman" panose="02020603050405020304" pitchFamily="18" charset="0"/>
                        </a:rPr>
                        <a:t>fewest</a:t>
                      </a:r>
                      <a:endParaRPr lang="zh-CN" altLang="en-US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</a:tr>
              <a:tr h="10287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0" dirty="0">
                          <a:latin typeface="Times New Roman" panose="02020603050405020304" pitchFamily="18" charset="0"/>
                        </a:rPr>
                        <a:t>little </a:t>
                      </a:r>
                      <a:endParaRPr lang="zh-CN" altLang="en-US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0" dirty="0">
                          <a:latin typeface="Times New Roman" panose="02020603050405020304" pitchFamily="18" charset="0"/>
                        </a:rPr>
                        <a:t>一些（否定）</a:t>
                      </a:r>
                      <a:endParaRPr lang="zh-CN" altLang="en-US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0" dirty="0">
                          <a:latin typeface="Times New Roman" panose="02020603050405020304" pitchFamily="18" charset="0"/>
                        </a:rPr>
                        <a:t>修饰</a:t>
                      </a:r>
                      <a:r>
                        <a:rPr lang="zh-CN" altLang="en-US" b="0" dirty="0">
                          <a:solidFill>
                            <a:srgbClr val="FF00FF"/>
                          </a:solidFill>
                          <a:latin typeface="Times New Roman" panose="02020603050405020304" pitchFamily="18" charset="0"/>
                        </a:rPr>
                        <a:t>不可数名词</a:t>
                      </a:r>
                      <a:endParaRPr lang="zh-CN" altLang="en-US" b="0" dirty="0">
                        <a:solidFill>
                          <a:srgbClr val="FF00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</a:rPr>
                        <a:t>less</a:t>
                      </a:r>
                      <a:endParaRPr lang="zh-CN" altLang="en-US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0" dirty="0">
                          <a:latin typeface="Times New Roman" panose="02020603050405020304" pitchFamily="18" charset="0"/>
                        </a:rPr>
                        <a:t>least</a:t>
                      </a:r>
                      <a:endParaRPr lang="zh-CN" altLang="en-US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</a:tr>
              <a:tr h="1112837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0" dirty="0">
                          <a:latin typeface="Times New Roman" panose="02020603050405020304" pitchFamily="18" charset="0"/>
                        </a:rPr>
                        <a:t>many</a:t>
                      </a:r>
                      <a:endParaRPr lang="zh-CN" altLang="en-US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0" dirty="0">
                          <a:latin typeface="Times New Roman" panose="02020603050405020304" pitchFamily="18" charset="0"/>
                        </a:rPr>
                        <a:t>许多</a:t>
                      </a:r>
                      <a:endParaRPr lang="zh-CN" altLang="en-US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0" dirty="0">
                          <a:latin typeface="Times New Roman" panose="02020603050405020304" pitchFamily="18" charset="0"/>
                        </a:rPr>
                        <a:t>修饰</a:t>
                      </a:r>
                      <a:r>
                        <a:rPr lang="zh-CN" altLang="en-US" b="0" dirty="0">
                          <a:solidFill>
                            <a:srgbClr val="3333CC"/>
                          </a:solidFill>
                          <a:latin typeface="Times New Roman" panose="02020603050405020304" pitchFamily="18" charset="0"/>
                        </a:rPr>
                        <a:t>可数名词</a:t>
                      </a:r>
                      <a:endParaRPr lang="zh-CN" altLang="en-US" b="0" dirty="0">
                        <a:solidFill>
                          <a:srgbClr val="3333CC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</a:rPr>
                        <a:t>more</a:t>
                      </a:r>
                      <a:endParaRPr lang="zh-CN" altLang="en-US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0" dirty="0">
                          <a:latin typeface="Times New Roman" panose="02020603050405020304" pitchFamily="18" charset="0"/>
                        </a:rPr>
                        <a:t>most</a:t>
                      </a:r>
                      <a:endParaRPr lang="zh-CN" altLang="en-US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</a:tr>
              <a:tr h="1112838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0" dirty="0">
                          <a:latin typeface="Times New Roman" panose="02020603050405020304" pitchFamily="18" charset="0"/>
                        </a:rPr>
                        <a:t>much</a:t>
                      </a:r>
                      <a:endParaRPr lang="zh-CN" altLang="en-US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0" dirty="0">
                          <a:latin typeface="Times New Roman" panose="02020603050405020304" pitchFamily="18" charset="0"/>
                        </a:rPr>
                        <a:t>许多</a:t>
                      </a:r>
                      <a:endParaRPr lang="zh-CN" altLang="en-US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0" dirty="0">
                          <a:latin typeface="Times New Roman" panose="02020603050405020304" pitchFamily="18" charset="0"/>
                        </a:rPr>
                        <a:t>修饰</a:t>
                      </a:r>
                      <a:r>
                        <a:rPr lang="zh-CN" altLang="en-US" b="0" dirty="0">
                          <a:solidFill>
                            <a:srgbClr val="FF00FF"/>
                          </a:solidFill>
                          <a:latin typeface="Times New Roman" panose="02020603050405020304" pitchFamily="18" charset="0"/>
                        </a:rPr>
                        <a:t>不可数名词</a:t>
                      </a:r>
                      <a:endParaRPr lang="zh-CN" altLang="en-US" b="0" dirty="0">
                        <a:solidFill>
                          <a:srgbClr val="FF00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</a:rPr>
                        <a:t>more</a:t>
                      </a:r>
                      <a:endParaRPr lang="zh-CN" altLang="en-US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0" dirty="0">
                          <a:latin typeface="Times New Roman" panose="02020603050405020304" pitchFamily="18" charset="0"/>
                        </a:rPr>
                        <a:t>most</a:t>
                      </a:r>
                      <a:endParaRPr lang="zh-CN" altLang="en-US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FEA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Text Box 2"/>
          <p:cNvSpPr txBox="1"/>
          <p:nvPr/>
        </p:nvSpPr>
        <p:spPr>
          <a:xfrm>
            <a:off x="2916238" y="404813"/>
            <a:ext cx="28797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99"/>
                </a:solidFill>
                <a:latin typeface="Comic Sans MS" panose="030F0702030302020204" pitchFamily="66" charset="0"/>
              </a:rPr>
              <a:t>词语对对碰</a:t>
            </a:r>
            <a:endParaRPr lang="zh-CN" altLang="en-US" sz="3600" b="1" dirty="0">
              <a:solidFill>
                <a:srgbClr val="000099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Rectangle 5"/>
          <p:cNvSpPr/>
          <p:nvPr/>
        </p:nvSpPr>
        <p:spPr>
          <a:xfrm>
            <a:off x="228600" y="851218"/>
            <a:ext cx="8458200" cy="58356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2c Make conversations about the predictions </a:t>
            </a:r>
            <a:endParaRPr lang="en-US" altLang="zh-CN" sz="3200" b="1" dirty="0">
              <a:solidFill>
                <a:schemeClr val="accent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152400" y="2362200"/>
            <a:ext cx="8610600" cy="3048000"/>
          </a:xfrm>
          <a:prstGeom prst="verticalScroll">
            <a:avLst>
              <a:gd name="adj" fmla="val 6250"/>
            </a:avLst>
          </a:prstGeom>
          <a:gradFill rotWithShape="1">
            <a:gsLst>
              <a:gs pos="0">
                <a:srgbClr val="CCECFF">
                  <a:alpha val="50000"/>
                </a:srgbClr>
              </a:gs>
              <a:gs pos="50000">
                <a:schemeClr val="bg1"/>
              </a:gs>
              <a:gs pos="100000">
                <a:srgbClr val="CCECFF">
                  <a:alpha val="50000"/>
                </a:srgbClr>
              </a:gs>
            </a:gsLst>
            <a:lin ang="5400000" scaled="1"/>
          </a:gradFill>
          <a:ln w="28575">
            <a:solidFill>
              <a:srgbClr val="CC6600"/>
            </a:solidFill>
            <a:prstDash val="dash"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400" b="1" i="0" u="none" strike="noStrike" kern="1200" cap="none" spc="0" normalizeH="0" baseline="0" noProof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43014" name="Text Box 7"/>
          <p:cNvSpPr txBox="1"/>
          <p:nvPr/>
        </p:nvSpPr>
        <p:spPr>
          <a:xfrm>
            <a:off x="457200" y="2438400"/>
            <a:ext cx="8207375" cy="28225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lnSpc>
                <a:spcPct val="140000"/>
              </a:lnSpc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What</a:t>
            </a:r>
            <a:r>
              <a:rPr lang="en-US" altLang="zh-CN" sz="3200" b="1" dirty="0">
                <a:latin typeface="Arial" panose="020B0604020202020204" pitchFamily="34" charset="0"/>
                <a:cs typeface="Times New Roman" panose="02020603050405020304" pitchFamily="18" charset="0"/>
              </a:rPr>
              <a:t>’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your prediction about the future?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pPr eaLnBrk="0" hangingPunct="0">
              <a:lnSpc>
                <a:spcPct val="140000"/>
              </a:lnSpc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I think there will be more pollution.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pPr eaLnBrk="0" hangingPunct="0">
              <a:lnSpc>
                <a:spcPct val="140000"/>
              </a:lnSpc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Really? I don</a:t>
            </a:r>
            <a:r>
              <a:rPr lang="en-US" altLang="zh-CN" sz="3200" b="1" dirty="0">
                <a:latin typeface="Arial" panose="020B0604020202020204" pitchFamily="34" charset="0"/>
                <a:cs typeface="Times New Roman" panose="02020603050405020304" pitchFamily="18" charset="0"/>
              </a:rPr>
              <a:t>’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think so. But I think there   </a:t>
            </a:r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140000"/>
              </a:lnSpc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will be fewer trees.</a:t>
            </a:r>
            <a:endParaRPr lang="en-US" altLang="zh-CN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14544"/>
          <a:stretch>
            <a:fillRect/>
          </a:stretch>
        </p:blipFill>
        <p:spPr>
          <a:xfrm>
            <a:off x="420370" y="303530"/>
            <a:ext cx="3122930" cy="24339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875" y="2621280"/>
            <a:ext cx="1759585" cy="20135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90" y="4472305"/>
            <a:ext cx="1906270" cy="2180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rcRect b="9617"/>
          <a:stretch>
            <a:fillRect/>
          </a:stretch>
        </p:blipFill>
        <p:spPr>
          <a:xfrm>
            <a:off x="6781800" y="419735"/>
            <a:ext cx="2276475" cy="22021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5015" y="2621915"/>
            <a:ext cx="1629410" cy="212153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6900" y="4743450"/>
            <a:ext cx="1787525" cy="19094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rcRect b="25993"/>
          <a:stretch>
            <a:fillRect/>
          </a:stretch>
        </p:blipFill>
        <p:spPr>
          <a:xfrm>
            <a:off x="3932555" y="303530"/>
            <a:ext cx="1778000" cy="192913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rcRect b="29856"/>
          <a:stretch>
            <a:fillRect/>
          </a:stretch>
        </p:blipFill>
        <p:spPr>
          <a:xfrm>
            <a:off x="3783330" y="4771390"/>
            <a:ext cx="2076450" cy="1852930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3563620" y="2924810"/>
            <a:ext cx="2232025" cy="13677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5400" b="1">
                <a:solidFill>
                  <a:srgbClr val="FF0000"/>
                </a:solidFill>
              </a:rPr>
              <a:t>job</a:t>
            </a:r>
            <a:endParaRPr lang="en-US" altLang="zh-CN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2" name="Rectangle 2"/>
          <p:cNvSpPr/>
          <p:nvPr/>
        </p:nvSpPr>
        <p:spPr>
          <a:xfrm>
            <a:off x="3072130" y="609600"/>
            <a:ext cx="2593340" cy="838200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4000" b="1" dirty="0">
                <a:latin typeface="Times New Roman" panose="02020603050405020304" pitchFamily="18" charset="0"/>
              </a:rPr>
              <a:t>homework</a:t>
            </a:r>
            <a:endParaRPr lang="en-US" altLang="zh-CN" sz="4000" b="1" dirty="0">
              <a:latin typeface="Times New Roman" panose="02020603050405020304" pitchFamily="18" charset="0"/>
            </a:endParaRPr>
          </a:p>
        </p:txBody>
      </p:sp>
      <p:sp>
        <p:nvSpPr>
          <p:cNvPr id="61443" name="Text Box 3"/>
          <p:cNvSpPr txBox="1"/>
          <p:nvPr/>
        </p:nvSpPr>
        <p:spPr>
          <a:xfrm>
            <a:off x="228600" y="1600200"/>
            <a:ext cx="845820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Make a survey about your best friends and finish the following chart.</a:t>
            </a:r>
            <a:endParaRPr lang="en-US" altLang="zh-CN" sz="3600" b="1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61444" name="表格 61443"/>
          <p:cNvGraphicFramePr/>
          <p:nvPr/>
        </p:nvGraphicFramePr>
        <p:xfrm>
          <a:off x="304800" y="3200400"/>
          <a:ext cx="8534400" cy="3124200"/>
        </p:xfrm>
        <a:graphic>
          <a:graphicData uri="http://schemas.openxmlformats.org/drawingml/2006/table">
            <a:tbl>
              <a:tblPr/>
              <a:tblGrid>
                <a:gridCol w="2844800"/>
                <a:gridCol w="2844800"/>
                <a:gridCol w="2844800"/>
              </a:tblGrid>
              <a:tr h="7810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3200" b="0" dirty="0">
                          <a:latin typeface="Times New Roman" panose="02020603050405020304" pitchFamily="18" charset="0"/>
                        </a:rPr>
                        <a:t>Five years ago</a:t>
                      </a:r>
                      <a:endParaRPr lang="zh-CN" altLang="en-US" sz="3200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3200" b="0" dirty="0">
                          <a:latin typeface="Times New Roman" panose="02020603050405020304" pitchFamily="18" charset="0"/>
                        </a:rPr>
                        <a:t>Today</a:t>
                      </a:r>
                      <a:endParaRPr lang="zh-CN" altLang="en-US" sz="3200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3200" b="0" dirty="0">
                          <a:latin typeface="Times New Roman" panose="02020603050405020304" pitchFamily="18" charset="0"/>
                        </a:rPr>
                        <a:t>In five years</a:t>
                      </a:r>
                      <a:endParaRPr lang="zh-CN" altLang="en-US" sz="3200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3200" b="0" dirty="0">
                          <a:latin typeface="Times New Roman" panose="02020603050405020304" pitchFamily="18" charset="0"/>
                        </a:rPr>
                        <a:t>He was….</a:t>
                      </a:r>
                      <a:endParaRPr lang="zh-CN" altLang="en-US" sz="3200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3200" b="0" dirty="0">
                          <a:latin typeface="Times New Roman" panose="02020603050405020304" pitchFamily="18" charset="0"/>
                        </a:rPr>
                        <a:t>He is ….</a:t>
                      </a:r>
                      <a:endParaRPr lang="zh-CN" altLang="en-US" sz="3200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3200" b="0" dirty="0">
                          <a:latin typeface="Times New Roman" panose="02020603050405020304" pitchFamily="18" charset="0"/>
                        </a:rPr>
                        <a:t>He will be….</a:t>
                      </a:r>
                      <a:endParaRPr lang="zh-CN" altLang="en-US" sz="3200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3200" b="0" dirty="0">
                          <a:latin typeface="Times New Roman" panose="02020603050405020304" pitchFamily="18" charset="0"/>
                        </a:rPr>
                        <a:t>He played….</a:t>
                      </a:r>
                      <a:endParaRPr lang="zh-CN" altLang="en-US" sz="3200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3200" b="0" dirty="0">
                          <a:latin typeface="Times New Roman" panose="02020603050405020304" pitchFamily="18" charset="0"/>
                        </a:rPr>
                        <a:t>He plays….</a:t>
                      </a:r>
                      <a:endParaRPr lang="zh-CN" altLang="en-US" sz="3200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3200" b="0" dirty="0">
                          <a:latin typeface="Times New Roman" panose="02020603050405020304" pitchFamily="18" charset="0"/>
                        </a:rPr>
                        <a:t>He will play….</a:t>
                      </a:r>
                      <a:endParaRPr lang="zh-CN" altLang="en-US" sz="3200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3200" b="0" dirty="0">
                          <a:latin typeface="Times New Roman" panose="02020603050405020304" pitchFamily="18" charset="0"/>
                        </a:rPr>
                        <a:t>He had….</a:t>
                      </a:r>
                      <a:endParaRPr lang="zh-CN" altLang="en-US" sz="3200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3200" b="0" dirty="0">
                          <a:latin typeface="Times New Roman" panose="02020603050405020304" pitchFamily="18" charset="0"/>
                        </a:rPr>
                        <a:t>He has….</a:t>
                      </a:r>
                      <a:endParaRPr lang="zh-CN" altLang="en-US" sz="3200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3200" b="0" dirty="0">
                          <a:latin typeface="Times New Roman" panose="02020603050405020304" pitchFamily="18" charset="0"/>
                        </a:rPr>
                        <a:t>He will have….</a:t>
                      </a:r>
                      <a:endParaRPr lang="zh-CN" altLang="en-US" sz="3200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3180" y="342265"/>
            <a:ext cx="9058275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 b="1"/>
              <a:t>What are you going to be when you grow up?</a:t>
            </a:r>
            <a:endParaRPr lang="en-US" altLang="zh-CN" sz="4000" b="1"/>
          </a:p>
          <a:p>
            <a:endParaRPr lang="en-US" altLang="zh-CN" sz="4000" b="1"/>
          </a:p>
          <a:p>
            <a:r>
              <a:rPr lang="en-US" altLang="zh-CN" sz="4000" b="1"/>
              <a:t>I am going to be a ...</a:t>
            </a:r>
            <a:endParaRPr lang="en-US" altLang="zh-CN" sz="4000" b="1"/>
          </a:p>
          <a:p>
            <a:endParaRPr lang="en-US" altLang="zh-CN" sz="4000" b="1"/>
          </a:p>
          <a:p>
            <a:r>
              <a:rPr lang="en-US" altLang="zh-CN" sz="4000" b="1"/>
              <a:t>How are you going to do that?</a:t>
            </a:r>
            <a:endParaRPr lang="en-US" altLang="zh-CN" sz="4000" b="1"/>
          </a:p>
          <a:p>
            <a:endParaRPr lang="en-US" altLang="zh-CN" sz="4000" b="1"/>
          </a:p>
          <a:p>
            <a:r>
              <a:rPr lang="en-US" altLang="zh-CN" sz="4000" b="1">
                <a:sym typeface="+mn-ea"/>
              </a:rPr>
              <a:t>I am going to  ...</a:t>
            </a:r>
            <a:endParaRPr lang="en-US" altLang="zh-CN" sz="4000" b="1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630" y="5370195"/>
            <a:ext cx="59963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7200" b="1">
                <a:solidFill>
                  <a:srgbClr val="FF0000"/>
                </a:solidFill>
              </a:rPr>
              <a:t>I will...</a:t>
            </a:r>
            <a:endParaRPr lang="en-US" altLang="zh-CN" sz="72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2"/>
          <p:cNvSpPr txBox="1"/>
          <p:nvPr/>
        </p:nvSpPr>
        <p:spPr>
          <a:xfrm>
            <a:off x="684213" y="549275"/>
            <a:ext cx="8064500" cy="1081088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p>
            <a:r>
              <a:rPr lang="en-US" altLang="zh-CN" sz="3600" b="1">
                <a:solidFill>
                  <a:srgbClr val="000099"/>
                </a:solidFill>
                <a:latin typeface="Times New Roman" panose="02020603050405020304" pitchFamily="18" charset="0"/>
              </a:rPr>
              <a:t>How will the world be different in the</a:t>
            </a:r>
            <a:endParaRPr lang="en-US" altLang="zh-CN" sz="3600" b="1">
              <a:solidFill>
                <a:srgbClr val="000099"/>
              </a:solidFill>
              <a:latin typeface="Times New Roman" panose="02020603050405020304" pitchFamily="18" charset="0"/>
            </a:endParaRPr>
          </a:p>
          <a:p>
            <a:r>
              <a:rPr lang="en-US" altLang="zh-CN" sz="3600" b="1">
                <a:solidFill>
                  <a:srgbClr val="000099"/>
                </a:solidFill>
                <a:latin typeface="Times New Roman" panose="02020603050405020304" pitchFamily="18" charset="0"/>
              </a:rPr>
              <a:t>future, 100 years from now?</a:t>
            </a:r>
            <a:endParaRPr lang="en-US" altLang="zh-CN" sz="3600" b="1">
              <a:solidFill>
                <a:srgbClr val="00009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5843" name="Picture 3" descr="robot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1913" y="1916113"/>
            <a:ext cx="2346325" cy="326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4" name="Picture 4" descr="010000000000001190869240873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3800" y="2133600"/>
            <a:ext cx="2481263" cy="2881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5" name="Text Box 5"/>
          <p:cNvSpPr txBox="1"/>
          <p:nvPr/>
        </p:nvSpPr>
        <p:spPr>
          <a:xfrm>
            <a:off x="539750" y="5445125"/>
            <a:ext cx="82089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People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will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 have robots in their homes.</a:t>
            </a:r>
            <a:r>
              <a:rPr lang="en-US" altLang="zh-CN" sz="3600" b="1">
                <a:solidFill>
                  <a:srgbClr val="000099"/>
                </a:solidFill>
                <a:latin typeface="Times New Roman" panose="02020603050405020304" pitchFamily="18" charset="0"/>
              </a:rPr>
              <a:t> </a:t>
            </a:r>
            <a:endParaRPr lang="en-US" altLang="zh-CN" sz="3600" b="1">
              <a:solidFill>
                <a:srgbClr val="000099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866" name="Picture 2" descr="0130000001370711902533522198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692150"/>
            <a:ext cx="2865438" cy="1812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7" name="Picture 3" descr="013000002898671226206835070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825" y="549275"/>
            <a:ext cx="2663825" cy="1352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8" name="Picture 4" descr="013000002590461226475263724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3" y="2997200"/>
            <a:ext cx="3286125" cy="1584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9" name="Text Box 5"/>
          <p:cNvSpPr txBox="1"/>
          <p:nvPr/>
        </p:nvSpPr>
        <p:spPr>
          <a:xfrm>
            <a:off x="1042988" y="5013325"/>
            <a:ext cx="547370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People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won’t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 use money. Everything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will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 be free. </a:t>
            </a:r>
            <a:endParaRPr lang="en-US" altLang="zh-CN" sz="36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6870" name="Picture 6" descr="2004-10-21_09-41-00_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2133600"/>
            <a:ext cx="3671887" cy="2754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71" name="Text Box 7"/>
          <p:cNvSpPr txBox="1"/>
          <p:nvPr/>
        </p:nvSpPr>
        <p:spPr>
          <a:xfrm>
            <a:off x="5867400" y="4149725"/>
            <a:ext cx="1368425" cy="579438"/>
          </a:xfrm>
          <a:prstGeom prst="rect">
            <a:avLst/>
          </a:prstGeom>
          <a:solidFill>
            <a:srgbClr val="33CCCC">
              <a:alpha val="70195"/>
            </a:srgbClr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000000"/>
                </a:solidFill>
                <a:latin typeface="Arial" panose="020B0604020202020204" pitchFamily="34" charset="0"/>
              </a:rPr>
              <a:t>Free</a:t>
            </a:r>
            <a:r>
              <a:rPr lang="en-US" altLang="zh-CN">
                <a:latin typeface="Verdana" panose="020B0604030504040204" pitchFamily="34" charset="0"/>
              </a:rPr>
              <a:t> </a:t>
            </a:r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/>
      <p:bldP spid="368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Text Box 2"/>
          <p:cNvSpPr txBox="1"/>
          <p:nvPr/>
        </p:nvSpPr>
        <p:spPr>
          <a:xfrm>
            <a:off x="1042988" y="5084763"/>
            <a:ext cx="6724650" cy="11906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Books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will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only be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 on computers, </a:t>
            </a:r>
            <a:endParaRPr lang="en-US" altLang="zh-CN" sz="36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not on paper.</a:t>
            </a:r>
            <a:endParaRPr lang="en-US" altLang="zh-CN" sz="36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7891" name="Picture 3" descr="10164_P_12351204875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11413" y="1196975"/>
            <a:ext cx="4076700" cy="3057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"/>
          <p:cNvGrpSpPr/>
          <p:nvPr/>
        </p:nvGrpSpPr>
        <p:grpSpPr>
          <a:xfrm>
            <a:off x="2124075" y="333375"/>
            <a:ext cx="5543550" cy="4606925"/>
            <a:chOff x="1338" y="210"/>
            <a:chExt cx="3492" cy="2902"/>
          </a:xfrm>
        </p:grpSpPr>
        <p:pic>
          <p:nvPicPr>
            <p:cNvPr id="17411" name="Picture 3" descr="gif01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38" y="1071"/>
              <a:ext cx="2449" cy="20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412" name="AutoShape 4"/>
            <p:cNvSpPr/>
            <p:nvPr/>
          </p:nvSpPr>
          <p:spPr>
            <a:xfrm>
              <a:off x="2903" y="210"/>
              <a:ext cx="1927" cy="1088"/>
            </a:xfrm>
            <a:prstGeom prst="cloudCallout">
              <a:avLst>
                <a:gd name="adj1" fmla="val -77657"/>
                <a:gd name="adj2" fmla="val 76838"/>
              </a:avLst>
            </a:prstGeom>
            <a:noFill/>
            <a:ln w="57150" cap="flat" cmpd="sng">
              <a:solidFill>
                <a:srgbClr val="99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algn="ctr"/>
              <a:endParaRPr lang="zh-CN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17413" name="Text Box 5"/>
            <p:cNvSpPr txBox="1"/>
            <p:nvPr/>
          </p:nvSpPr>
          <p:spPr>
            <a:xfrm>
              <a:off x="3243" y="369"/>
              <a:ext cx="1353" cy="74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2400">
                  <a:latin typeface="Arial" panose="020B0604020202020204" pitchFamily="34" charset="0"/>
                </a:rPr>
                <a:t>A B. C default.</a:t>
              </a:r>
              <a:endParaRPr lang="en-US" altLang="zh-CN" sz="2400">
                <a:latin typeface="Arial" panose="020B0604020202020204" pitchFamily="34" charset="0"/>
              </a:endParaRPr>
            </a:p>
            <a:p>
              <a:r>
                <a:rPr lang="en-US" altLang="zh-CN" sz="2400" dirty="0">
                  <a:latin typeface="Arial" panose="020B0604020202020204" pitchFamily="34" charset="0"/>
                </a:rPr>
                <a:t>12 + =</a:t>
              </a:r>
              <a:r>
                <a:rPr lang="zh-CN" altLang="en-US" sz="2400" dirty="0">
                  <a:latin typeface="Arial" panose="020B0604020202020204" pitchFamily="34" charset="0"/>
                </a:rPr>
                <a:t>？</a:t>
              </a:r>
              <a:endParaRPr lang="zh-CN" altLang="en-US" sz="2400" dirty="0">
                <a:latin typeface="Arial" panose="020B0604020202020204" pitchFamily="34" charset="0"/>
              </a:endParaRPr>
            </a:p>
            <a:p>
              <a:r>
                <a:rPr lang="zh-CN" altLang="en-US" sz="2400" dirty="0">
                  <a:latin typeface="Arial" panose="020B0604020202020204" pitchFamily="34" charset="0"/>
                </a:rPr>
                <a:t>？。。。</a:t>
              </a:r>
              <a:endParaRPr lang="zh-CN" altLang="en-US" sz="2400" dirty="0">
                <a:latin typeface="Arial" panose="020B0604020202020204" pitchFamily="34" charset="0"/>
              </a:endParaRPr>
            </a:p>
          </p:txBody>
        </p:sp>
      </p:grpSp>
      <p:sp>
        <p:nvSpPr>
          <p:cNvPr id="38918" name="Text Box 6"/>
          <p:cNvSpPr txBox="1"/>
          <p:nvPr/>
        </p:nvSpPr>
        <p:spPr>
          <a:xfrm>
            <a:off x="539750" y="5157788"/>
            <a:ext cx="7651750" cy="11906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Kids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won’t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 go to school. They’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ll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 study </a:t>
            </a:r>
            <a:endParaRPr lang="en-US" altLang="zh-CN" sz="36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at home on computers.</a:t>
            </a:r>
            <a:endParaRPr lang="en-US" altLang="zh-CN" sz="36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Text Box 2"/>
          <p:cNvSpPr txBox="1"/>
          <p:nvPr/>
        </p:nvSpPr>
        <p:spPr>
          <a:xfrm>
            <a:off x="539750" y="4941888"/>
            <a:ext cx="6219190" cy="11988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There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will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only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be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</a:rPr>
              <a:t> one country.</a:t>
            </a:r>
            <a:endParaRPr lang="en-US" altLang="zh-CN" sz="36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US" altLang="zh-CN" sz="36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9939" name="Picture 3" descr="013000002601451226072466084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5150" y="908050"/>
            <a:ext cx="4573588" cy="3659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53895" y="733425"/>
            <a:ext cx="5261610" cy="39960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50900" y="5113655"/>
            <a:ext cx="74422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People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will</a:t>
            </a: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 live to be 200 years old.</a:t>
            </a:r>
            <a:endParaRPr lang="en-US" altLang="zh-CN" sz="3600" b="1">
              <a:solidFill>
                <a:srgbClr val="000000"/>
              </a:solidFill>
              <a:latin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ykonglong.taobao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黑体"/>
        <a:cs typeface=""/>
      </a:majorFont>
      <a:minorFont>
        <a:latin typeface="Arial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ykonglong.taobao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黑体"/>
        <a:cs typeface=""/>
      </a:majorFont>
      <a:minorFont>
        <a:latin typeface="Arial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2199</Words>
  <Application>WPS 演示</Application>
  <PresentationFormat>在屏幕上显示</PresentationFormat>
  <Paragraphs>179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Verdana</vt:lpstr>
      <vt:lpstr>微软雅黑</vt:lpstr>
      <vt:lpstr>Arial Unicode MS</vt:lpstr>
      <vt:lpstr>黑体</vt:lpstr>
      <vt:lpstr>楷体_GB2312</vt:lpstr>
      <vt:lpstr>新宋体</vt:lpstr>
      <vt:lpstr>楷体_GB2312</vt:lpstr>
      <vt:lpstr>Comic Sans MS</vt:lpstr>
      <vt:lpstr>mykonglong.taobao.com</vt:lpstr>
      <vt:lpstr>1_mykonglong.taobao.com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孔隆教育  http://mykonglong.taobao.com</dc:creator>
  <dc:subject>孔隆教育  http://mykonglong.taobao.com</dc:subject>
  <cp:category>孔隆教育  http://mykonglong.taobao.com</cp:category>
  <cp:lastModifiedBy>Administrator</cp:lastModifiedBy>
  <cp:revision>15</cp:revision>
  <dcterms:created xsi:type="dcterms:W3CDTF">2012-03-20T05:49:00Z</dcterms:created>
  <dcterms:modified xsi:type="dcterms:W3CDTF">2018-11-15T06:57:51Z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2052-10.1.0.7668</vt:lpwstr>
  </property>
</Properties>
</file>